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60" r:id="rId5"/>
    <p:sldId id="259"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803" autoAdjust="0"/>
  </p:normalViewPr>
  <p:slideViewPr>
    <p:cSldViewPr snapToGrid="0">
      <p:cViewPr varScale="1">
        <p:scale>
          <a:sx n="75" d="100"/>
          <a:sy n="75" d="100"/>
        </p:scale>
        <p:origin x="97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2BB90-76F3-430D-8C7F-69C3674ED033}" type="datetimeFigureOut">
              <a:rPr lang="de-DE" smtClean="0"/>
              <a:t>20.05.2021</a:t>
            </a:fld>
            <a:endParaRPr lang="de-DE"/>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de-DE"/>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98C77-E5B1-4C53-9549-3B59D5BDC5D1}" type="slidenum">
              <a:rPr lang="de-DE" smtClean="0"/>
              <a:t>‹#›</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de-DE" dirty="0" err="1"/>
              <a:t>Alojza</a:t>
            </a:r>
            <a:r>
              <a:rPr lang="de-DE" dirty="0"/>
              <a:t> Propadalo, 7.a</a:t>
            </a:r>
          </a:p>
        </p:txBody>
      </p:sp>
      <p:sp>
        <p:nvSpPr>
          <p:cNvPr id="4" name="Rezervirano mjesto broja slajda 3"/>
          <p:cNvSpPr>
            <a:spLocks noGrp="1"/>
          </p:cNvSpPr>
          <p:nvPr>
            <p:ph type="sldNum" sz="quarter" idx="5"/>
          </p:nvPr>
        </p:nvSpPr>
        <p:spPr/>
        <p:txBody>
          <a:bodyPr/>
          <a:lstStyle/>
          <a:p>
            <a:fld id="{22198C77-E5B1-4C53-9549-3B59D5BDC5D1}" type="slidenum">
              <a:rPr lang="de-DE" smtClean="0"/>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hr-HR"/>
              <a:t>Kliknite da biste uredili stil naslova matrice</a:t>
            </a:r>
            <a:endParaRPr lang="en-US" dirty="0"/>
          </a:p>
        </p:txBody>
      </p:sp>
      <p:sp>
        <p:nvSpPr>
          <p:cNvPr id="3" name="Subtitle 2"/>
          <p:cNvSpPr>
            <a:spLocks noGrp="1"/>
          </p:cNvSpPr>
          <p:nvPr>
            <p:ph type="subTitle" idx="1" hasCustomPrompt="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r-HR"/>
              <a:t>Kliknite da biste uredili stil podnaslova matrice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C774F7F-A1A8-4DAD-B0EA-6DB887B33E8E}" type="datetimeFigureOut">
              <a:rPr lang="de-DE" smtClean="0"/>
              <a:t>20.05.2021</a:t>
            </a:fld>
            <a:endParaRPr lang="de-DE"/>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de-DE"/>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C14299BD-A23F-488A-A18C-5542F4009EE0}" type="slidenum">
              <a:rPr lang="de-DE" smtClean="0"/>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hasCustomPrompt="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CC774F7F-A1A8-4DAD-B0EA-6DB887B33E8E}" type="datetimeFigureOut">
              <a:rPr lang="de-DE" smtClean="0"/>
              <a:t>20.05.2021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14299BD-A23F-488A-A18C-5542F4009EE0}" type="slidenum">
              <a:rPr lang="de-DE" smtClean="0"/>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43950" y="695325"/>
            <a:ext cx="2628900" cy="4800600"/>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hasCustomPrompt="1"/>
          </p:nvPr>
        </p:nvSpPr>
        <p:spPr>
          <a:xfrm>
            <a:off x="771525" y="714375"/>
            <a:ext cx="7734300" cy="5400675"/>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CC774F7F-A1A8-4DAD-B0EA-6DB887B33E8E}" type="datetimeFigureOut">
              <a:rPr lang="de-DE" smtClean="0"/>
              <a:t>20.05.2021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14299BD-A23F-488A-A18C-5542F4009EE0}" type="slidenum">
              <a:rPr lang="de-DE" smtClean="0"/>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hr-HR"/>
              <a:t>Kliknite da biste uredili stil naslova matrice</a:t>
            </a:r>
            <a:endParaRPr lang="en-US" dirty="0"/>
          </a:p>
        </p:txBody>
      </p:sp>
      <p:sp>
        <p:nvSpPr>
          <p:cNvPr id="3" name="Content Placeholder 2"/>
          <p:cNvSpPr>
            <a:spLocks noGrp="1"/>
          </p:cNvSpPr>
          <p:nvPr>
            <p:ph idx="1" hasCustomPrompt="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CC774F7F-A1A8-4DAD-B0EA-6DB887B33E8E}" type="datetimeFigureOut">
              <a:rPr lang="de-DE" smtClean="0"/>
              <a:t>20.05.2021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14299BD-A23F-488A-A18C-5542F4009EE0}" type="slidenum">
              <a:rPr lang="de-DE" smtClean="0"/>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hr-HR"/>
              <a:t>Kliknite da biste uredili stil naslova matrice</a:t>
            </a:r>
            <a:endParaRPr lang="en-US" dirty="0"/>
          </a:p>
        </p:txBody>
      </p:sp>
      <p:sp>
        <p:nvSpPr>
          <p:cNvPr id="3" name="Text Placeholder 2"/>
          <p:cNvSpPr>
            <a:spLocks noGrp="1"/>
          </p:cNvSpPr>
          <p:nvPr>
            <p:ph type="body" idx="1" hasCustomPrompt="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CC774F7F-A1A8-4DAD-B0EA-6DB887B33E8E}" type="datetimeFigureOut">
              <a:rPr lang="de-DE" smtClean="0"/>
              <a:t>20.05.2021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14299BD-A23F-488A-A18C-5542F4009EE0}" type="slidenum">
              <a:rPr lang="de-DE" smtClean="0"/>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hr-HR"/>
              <a:t>Kliknite da biste uredili stil naslova matrice</a:t>
            </a:r>
            <a:endParaRPr lang="en-US" dirty="0"/>
          </a:p>
        </p:txBody>
      </p:sp>
      <p:sp>
        <p:nvSpPr>
          <p:cNvPr id="3" name="Content Placeholder 2"/>
          <p:cNvSpPr>
            <a:spLocks noGrp="1"/>
          </p:cNvSpPr>
          <p:nvPr>
            <p:ph sz="half" idx="1" hasCustomPrompt="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hasCustomPrompt="1"/>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CC774F7F-A1A8-4DAD-B0EA-6DB887B33E8E}" type="datetimeFigureOut">
              <a:rPr lang="de-DE" smtClean="0"/>
              <a:t>20.05.2021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14299BD-A23F-488A-A18C-5542F4009EE0}" type="slidenum">
              <a:rPr lang="de-DE" smtClean="0"/>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p>
            <a:r>
              <a:rPr lang="hr-HR"/>
              <a:t>Kliknite da biste uredili stil naslova matrice</a:t>
            </a:r>
            <a:endParaRPr lang="en-US" dirty="0"/>
          </a:p>
        </p:txBody>
      </p:sp>
      <p:sp>
        <p:nvSpPr>
          <p:cNvPr id="3" name="Text Placeholder 2"/>
          <p:cNvSpPr>
            <a:spLocks noGrp="1"/>
          </p:cNvSpPr>
          <p:nvPr>
            <p:ph type="body" idx="1" hasCustomPrompt="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hasCustomPrompt="1"/>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hasCustomPrompt="1"/>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hasCustomPrompt="1"/>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CC774F7F-A1A8-4DAD-B0EA-6DB887B33E8E}" type="datetimeFigureOut">
              <a:rPr lang="de-DE" smtClean="0"/>
              <a:t>20.05.2021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C14299BD-A23F-488A-A18C-5542F4009EE0}" type="slidenum">
              <a:rPr lang="de-DE" smtClean="0"/>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CC774F7F-A1A8-4DAD-B0EA-6DB887B33E8E}" type="datetimeFigureOut">
              <a:rPr lang="de-DE" smtClean="0"/>
              <a:t>20.05.2021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C14299BD-A23F-488A-A18C-5542F4009EE0}" type="slidenum">
              <a:rPr lang="de-DE" smtClean="0"/>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74F7F-A1A8-4DAD-B0EA-6DB887B33E8E}" type="datetimeFigureOut">
              <a:rPr lang="de-DE" smtClean="0"/>
              <a:t>20.05.2021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C14299BD-A23F-488A-A18C-5542F4009EE0}" type="slidenum">
              <a:rPr lang="de-DE" smtClean="0"/>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hasCustomPrompt="1"/>
          </p:nvPr>
        </p:nvSpPr>
        <p:spPr>
          <a:xfrm>
            <a:off x="8261404" y="542282"/>
            <a:ext cx="3383280" cy="1920240"/>
          </a:xfrm>
        </p:spPr>
        <p:txBody>
          <a:bodyPr anchor="b">
            <a:noAutofit/>
          </a:bodyPr>
          <a:lstStyle>
            <a:lvl1pPr>
              <a:lnSpc>
                <a:spcPct val="85000"/>
              </a:lnSpc>
              <a:defRPr sz="4000">
                <a:solidFill>
                  <a:srgbClr val="FFFFFF"/>
                </a:solidFill>
              </a:defRPr>
            </a:lvl1pPr>
          </a:lstStyle>
          <a:p>
            <a:r>
              <a:rPr lang="hr-HR"/>
              <a:t>Kliknite da biste uredili stil naslova matrice</a:t>
            </a:r>
            <a:endParaRPr lang="en-US" dirty="0"/>
          </a:p>
        </p:txBody>
      </p:sp>
      <p:sp>
        <p:nvSpPr>
          <p:cNvPr id="3" name="Content Placeholder 2"/>
          <p:cNvSpPr>
            <a:spLocks noGrp="1"/>
          </p:cNvSpPr>
          <p:nvPr>
            <p:ph idx="1" hasCustomPrompt="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hasCustomPrompt="1"/>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defRPr/>
            </a:pPr>
            <a:r>
              <a:rPr lang="hr-HR"/>
              <a:t>Kliknite da biste uredili matrice</a:t>
            </a:r>
          </a:p>
        </p:txBody>
      </p:sp>
      <p:sp>
        <p:nvSpPr>
          <p:cNvPr id="5" name="Date Placeholder 4"/>
          <p:cNvSpPr>
            <a:spLocks noGrp="1"/>
          </p:cNvSpPr>
          <p:nvPr>
            <p:ph type="dt" sz="half" idx="10"/>
          </p:nvPr>
        </p:nvSpPr>
        <p:spPr/>
        <p:txBody>
          <a:bodyPr/>
          <a:lstStyle/>
          <a:p>
            <a:fld id="{CC774F7F-A1A8-4DAD-B0EA-6DB887B33E8E}" type="datetimeFigureOut">
              <a:rPr lang="de-DE" smtClean="0"/>
              <a:t>20.05.2021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14299BD-A23F-488A-A18C-5542F4009EE0}" type="slidenum">
              <a:rPr lang="de-DE" smtClean="0"/>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9224" y="5418667"/>
            <a:ext cx="10780776" cy="613283"/>
          </a:xfrm>
        </p:spPr>
        <p:txBody>
          <a:bodyPr anchor="b">
            <a:normAutofit/>
          </a:bodyPr>
          <a:lstStyle>
            <a:lvl1pPr>
              <a:defRPr sz="3200" b="0">
                <a:solidFill>
                  <a:srgbClr val="FFFFFF"/>
                </a:solidFill>
              </a:defRPr>
            </a:lvl1pPr>
          </a:lstStyle>
          <a:p>
            <a:r>
              <a:rPr lang="hr-HR"/>
              <a:t>Kliknite da biste uredili stil naslova matrice</a:t>
            </a:r>
            <a:endParaRPr lang="en-US" dirty="0"/>
          </a:p>
        </p:txBody>
      </p:sp>
      <p:sp>
        <p:nvSpPr>
          <p:cNvPr id="3" name="Picture Placeholder 2"/>
          <p:cNvSpPr>
            <a:spLocks noGrp="1" noChangeAspect="1"/>
          </p:cNvSpPr>
          <p:nvPr>
            <p:ph type="pic" idx="1" hasCustomPrompt="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hasCustomPrompt="1"/>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C774F7F-A1A8-4DAD-B0EA-6DB887B33E8E}" type="datetimeFigureOut">
              <a:rPr lang="de-DE" smtClean="0"/>
              <a:t>20.05.2021</a:t>
            </a:fld>
            <a:endParaRPr lang="de-DE"/>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de-DE"/>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C14299BD-A23F-488A-A18C-5542F4009EE0}" type="slidenum">
              <a:rPr lang="de-DE" smtClean="0"/>
              <a:t>‹#›</a:t>
            </a:fld>
            <a:endParaRPr lang="de-DE"/>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C774F7F-A1A8-4DAD-B0EA-6DB887B33E8E}" type="datetimeFigureOut">
              <a:rPr lang="de-DE" smtClean="0"/>
              <a:t>20.05.2021</a:t>
            </a:fld>
            <a:endParaRPr lang="de-DE"/>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de-DE"/>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C14299BD-A23F-488A-A18C-5542F4009EE0}" type="slidenum">
              <a:rPr lang="de-DE" smtClean="0"/>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anose="020B0604020202020204" pitchFamily="34" charset="0"/>
        <a:buChar char=" "/>
        <a:defRPr sz="2400" kern="1200">
          <a:solidFill>
            <a:schemeClr val="tx1">
              <a:lumMod val="85000"/>
              <a:lumOff val="15000"/>
            </a:schemeClr>
          </a:solidFill>
          <a:latin typeface="+mn-lt"/>
          <a:ea typeface="+mn-ea"/>
          <a:cs typeface="+mn-cs"/>
        </a:defRPr>
      </a:lvl1pPr>
      <a:lvl2pPr marL="347345" indent="-342900" algn="l" defTabSz="914400" rtl="0" eaLnBrk="1" latinLnBrk="0" hangingPunct="1">
        <a:lnSpc>
          <a:spcPct val="85000"/>
        </a:lnSpc>
        <a:spcBef>
          <a:spcPts val="600"/>
        </a:spcBef>
        <a:buFont typeface="Arial" panose="020B0604020202020204"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anose="020B0604020202020204"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anose="020B0604020202020204"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anose="020B0604020202020204" pitchFamily="34" charset="0"/>
        <a:buChar char=" "/>
        <a:defRPr sz="1800" kern="1200">
          <a:solidFill>
            <a:schemeClr val="tx1">
              <a:lumMod val="85000"/>
              <a:lumOff val="15000"/>
            </a:schemeClr>
          </a:solidFill>
          <a:latin typeface="+mn-lt"/>
          <a:ea typeface="+mn-ea"/>
          <a:cs typeface="+mn-cs"/>
        </a:defRPr>
      </a:lvl5pPr>
      <a:lvl6pPr marL="1200150" indent="-228600" algn="l" defTabSz="914400" rtl="0" eaLnBrk="1" latinLnBrk="0" hangingPunct="1">
        <a:lnSpc>
          <a:spcPct val="85000"/>
        </a:lnSpc>
        <a:spcBef>
          <a:spcPts val="600"/>
        </a:spcBef>
        <a:buFont typeface="Arial" panose="020B0604020202020204" pitchFamily="34" charset="0"/>
        <a:buChar char=" "/>
        <a:defRPr sz="1800" kern="1200">
          <a:solidFill>
            <a:schemeClr val="tx1">
              <a:lumMod val="85000"/>
              <a:lumOff val="15000"/>
            </a:schemeClr>
          </a:solidFill>
          <a:latin typeface="+mn-lt"/>
          <a:ea typeface="+mn-ea"/>
          <a:cs typeface="+mn-cs"/>
        </a:defRPr>
      </a:lvl6pPr>
      <a:lvl7pPr marL="1400175" indent="-228600" algn="l" defTabSz="914400" rtl="0" eaLnBrk="1" latinLnBrk="0" hangingPunct="1">
        <a:lnSpc>
          <a:spcPct val="85000"/>
        </a:lnSpc>
        <a:spcBef>
          <a:spcPts val="600"/>
        </a:spcBef>
        <a:buFont typeface="Arial" panose="020B0604020202020204" pitchFamily="34" charset="0"/>
        <a:buChar char=" "/>
        <a:defRPr sz="1800" kern="1200">
          <a:solidFill>
            <a:schemeClr val="tx1">
              <a:lumMod val="85000"/>
              <a:lumOff val="15000"/>
            </a:schemeClr>
          </a:solidFill>
          <a:latin typeface="+mn-lt"/>
          <a:ea typeface="+mn-ea"/>
          <a:cs typeface="+mn-cs"/>
        </a:defRPr>
      </a:lvl7pPr>
      <a:lvl8pPr marL="1600200" indent="-228600" algn="l" defTabSz="914400" rtl="0" eaLnBrk="1" latinLnBrk="0" hangingPunct="1">
        <a:lnSpc>
          <a:spcPct val="85000"/>
        </a:lnSpc>
        <a:spcBef>
          <a:spcPts val="600"/>
        </a:spcBef>
        <a:buFont typeface="Arial" panose="020B0604020202020204" pitchFamily="34" charset="0"/>
        <a:buChar char=" "/>
        <a:defRPr sz="1800" kern="1200">
          <a:solidFill>
            <a:schemeClr val="tx1">
              <a:lumMod val="85000"/>
              <a:lumOff val="15000"/>
            </a:schemeClr>
          </a:solidFill>
          <a:latin typeface="+mn-lt"/>
          <a:ea typeface="+mn-ea"/>
          <a:cs typeface="+mn-cs"/>
        </a:defRPr>
      </a:lvl8pPr>
      <a:lvl9pPr marL="1800225" indent="-228600" algn="l" defTabSz="914400" rtl="0" eaLnBrk="1" latinLnBrk="0" hangingPunct="1">
        <a:lnSpc>
          <a:spcPct val="85000"/>
        </a:lnSpc>
        <a:spcBef>
          <a:spcPts val="600"/>
        </a:spcBef>
        <a:buFont typeface="Arial" panose="020B0604020202020204"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de-DE" dirty="0"/>
              <a:t>Projekt </a:t>
            </a:r>
            <a:r>
              <a:rPr lang="hr-HR" altLang="de-DE" dirty="0"/>
              <a:t>im</a:t>
            </a:r>
            <a:r>
              <a:rPr lang="de-DE" dirty="0"/>
              <a:t> Deutschen</a:t>
            </a:r>
            <a:r>
              <a:rPr lang="hr-HR" altLang="de-DE" dirty="0"/>
              <a:t> Unterricht</a:t>
            </a:r>
          </a:p>
        </p:txBody>
      </p:sp>
      <p:sp>
        <p:nvSpPr>
          <p:cNvPr id="3" name="Podnaslov 2"/>
          <p:cNvSpPr>
            <a:spLocks noGrp="1"/>
          </p:cNvSpPr>
          <p:nvPr>
            <p:ph type="subTitle" idx="1"/>
          </p:nvPr>
        </p:nvSpPr>
        <p:spPr/>
        <p:txBody>
          <a:bodyPr/>
          <a:lstStyle/>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de-DE" dirty="0"/>
              <a:t>Über mich</a:t>
            </a:r>
          </a:p>
        </p:txBody>
      </p:sp>
      <p:sp>
        <p:nvSpPr>
          <p:cNvPr id="3" name="Rezervirano mjesto sadržaja 2"/>
          <p:cNvSpPr>
            <a:spLocks noGrp="1"/>
          </p:cNvSpPr>
          <p:nvPr>
            <p:ph idx="1"/>
          </p:nvPr>
        </p:nvSpPr>
        <p:spPr/>
        <p:txBody>
          <a:bodyPr/>
          <a:lstStyle/>
          <a:p>
            <a:pPr marL="0" indent="0">
              <a:buNone/>
            </a:pPr>
            <a:r>
              <a:rPr lang="de-DE" dirty="0"/>
              <a:t>Mein Name ist </a:t>
            </a:r>
            <a:r>
              <a:rPr lang="de-DE" dirty="0" err="1"/>
              <a:t>Alojza</a:t>
            </a:r>
            <a:r>
              <a:rPr lang="de-DE" dirty="0"/>
              <a:t> Propadalo. Ich bin dreizehn Jahre alt und ich gehe in die 7. </a:t>
            </a:r>
            <a:r>
              <a:rPr lang="de-DE" dirty="0">
                <a:solidFill>
                  <a:schemeClr val="tx1"/>
                </a:solidFill>
              </a:rPr>
              <a:t>Klasse</a:t>
            </a:r>
            <a:r>
              <a:rPr lang="de-DE" dirty="0"/>
              <a:t>. Ich lerne Deutsch</a:t>
            </a:r>
            <a:r>
              <a:rPr lang="hr-HR" altLang="de-DE" dirty="0"/>
              <a:t>, </a:t>
            </a:r>
            <a:r>
              <a:rPr lang="de-DE" dirty="0"/>
              <a:t>weil ich eine Familie in Deutschland habe.</a:t>
            </a:r>
          </a:p>
        </p:txBody>
      </p:sp>
      <p:pic>
        <p:nvPicPr>
          <p:cNvPr id="5" name="Slika 4"/>
          <p:cNvPicPr>
            <a:picLocks noChangeAspect="1"/>
          </p:cNvPicPr>
          <p:nvPr/>
        </p:nvPicPr>
        <p:blipFill>
          <a:blip r:embed="rId2"/>
          <a:stretch>
            <a:fillRect/>
          </a:stretch>
        </p:blipFill>
        <p:spPr>
          <a:xfrm>
            <a:off x="4306283" y="3021657"/>
            <a:ext cx="3579433" cy="3132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Deutschland </a:t>
            </a:r>
            <a:endParaRPr lang="de-DE" dirty="0"/>
          </a:p>
        </p:txBody>
      </p:sp>
      <p:sp>
        <p:nvSpPr>
          <p:cNvPr id="3" name="Rezervirano mjesto sadržaja 2"/>
          <p:cNvSpPr>
            <a:spLocks noGrp="1"/>
          </p:cNvSpPr>
          <p:nvPr>
            <p:ph idx="1"/>
          </p:nvPr>
        </p:nvSpPr>
        <p:spPr/>
        <p:txBody>
          <a:bodyPr/>
          <a:lstStyle/>
          <a:p>
            <a:pPr marL="0" indent="0">
              <a:buNone/>
            </a:pPr>
            <a:r>
              <a:rPr lang="de-DE" dirty="0"/>
              <a:t>In Deutschland leben 81 Millionen Menschen. Der Nationalsport in Deutschland ist Fußball. Einige der bekanntesten Fußballer sind: Sepp Maier, Paul Breitner, Franz Beckenbauer, Andreas Brehme, usw. Deutschland ist bekannt für das Oktoberfest in München. Auf dem Oktoberfest essen sie Würstchen und trinken Bier. In Deutschland gibt es mehr als 1000 Wurstsorten. </a:t>
            </a:r>
          </a:p>
        </p:txBody>
      </p:sp>
      <p:pic>
        <p:nvPicPr>
          <p:cNvPr id="6" name="Slika 5"/>
          <p:cNvPicPr>
            <a:picLocks noChangeAspect="1"/>
          </p:cNvPicPr>
          <p:nvPr/>
        </p:nvPicPr>
        <p:blipFill>
          <a:blip r:embed="rId2"/>
          <a:stretch>
            <a:fillRect/>
          </a:stretch>
        </p:blipFill>
        <p:spPr>
          <a:xfrm>
            <a:off x="3594000" y="2020734"/>
            <a:ext cx="5004000" cy="2816531"/>
          </a:xfrm>
          <a:prstGeom prst="rect">
            <a:avLst/>
          </a:prstGeom>
        </p:spPr>
      </p:pic>
      <p:pic>
        <p:nvPicPr>
          <p:cNvPr id="7" name="Slika 6"/>
          <p:cNvPicPr>
            <a:picLocks noChangeAspect="1"/>
          </p:cNvPicPr>
          <p:nvPr/>
        </p:nvPicPr>
        <p:blipFill>
          <a:blip r:embed="rId3"/>
          <a:stretch>
            <a:fillRect/>
          </a:stretch>
        </p:blipFill>
        <p:spPr>
          <a:xfrm>
            <a:off x="3135374" y="1828235"/>
            <a:ext cx="5921251" cy="3201528"/>
          </a:xfrm>
          <a:prstGeom prst="rect">
            <a:avLst/>
          </a:prstGeom>
        </p:spPr>
      </p:pic>
      <p:pic>
        <p:nvPicPr>
          <p:cNvPr id="8" name="Slika 7"/>
          <p:cNvPicPr>
            <a:picLocks noChangeAspect="1"/>
          </p:cNvPicPr>
          <p:nvPr/>
        </p:nvPicPr>
        <p:blipFill>
          <a:blip r:embed="rId4"/>
          <a:stretch>
            <a:fillRect/>
          </a:stretch>
        </p:blipFill>
        <p:spPr>
          <a:xfrm>
            <a:off x="2981999" y="1676262"/>
            <a:ext cx="6228000" cy="3505473"/>
          </a:xfrm>
          <a:prstGeom prst="rect">
            <a:avLst/>
          </a:prstGeom>
        </p:spPr>
      </p:pic>
      <p:pic>
        <p:nvPicPr>
          <p:cNvPr id="9" name="Slika 8"/>
          <p:cNvPicPr>
            <a:picLocks noChangeAspect="1"/>
          </p:cNvPicPr>
          <p:nvPr/>
        </p:nvPicPr>
        <p:blipFill>
          <a:blip r:embed="rId5"/>
          <a:stretch>
            <a:fillRect/>
          </a:stretch>
        </p:blipFill>
        <p:spPr>
          <a:xfrm>
            <a:off x="2762249" y="1552573"/>
            <a:ext cx="6667500" cy="3752850"/>
          </a:xfrm>
          <a:prstGeom prst="rect">
            <a:avLst/>
          </a:prstGeom>
        </p:spPr>
      </p:pic>
      <p:pic>
        <p:nvPicPr>
          <p:cNvPr id="10" name="Slika 9"/>
          <p:cNvPicPr>
            <a:picLocks noChangeAspect="1"/>
          </p:cNvPicPr>
          <p:nvPr/>
        </p:nvPicPr>
        <p:blipFill>
          <a:blip r:embed="rId6"/>
          <a:stretch>
            <a:fillRect/>
          </a:stretch>
        </p:blipFill>
        <p:spPr>
          <a:xfrm>
            <a:off x="3845999" y="2078998"/>
            <a:ext cx="4500000" cy="270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de-DE" dirty="0"/>
              <a:t>Berlin</a:t>
            </a:r>
          </a:p>
        </p:txBody>
      </p:sp>
      <p:sp>
        <p:nvSpPr>
          <p:cNvPr id="3" name="Podnaslov 2"/>
          <p:cNvSpPr>
            <a:spLocks noGrp="1"/>
          </p:cNvSpPr>
          <p:nvPr>
            <p:ph type="subTitle" idx="1"/>
          </p:nvPr>
        </p:nvSpPr>
        <p:spPr/>
        <p:txBody>
          <a:bodyPr/>
          <a:lstStyle/>
          <a:p>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de-DE" dirty="0"/>
          </a:p>
        </p:txBody>
      </p:sp>
      <p:sp>
        <p:nvSpPr>
          <p:cNvPr id="3" name="Rezervirano mjesto sadržaja 2"/>
          <p:cNvSpPr>
            <a:spLocks noGrp="1"/>
          </p:cNvSpPr>
          <p:nvPr>
            <p:ph idx="1"/>
          </p:nvPr>
        </p:nvSpPr>
        <p:spPr/>
        <p:txBody>
          <a:bodyPr/>
          <a:lstStyle/>
          <a:p>
            <a:r>
              <a:rPr lang="de-DE" dirty="0"/>
              <a:t>Berlin </a:t>
            </a:r>
            <a:r>
              <a:rPr lang="hr-HR" altLang="de-DE" dirty="0" err="1"/>
              <a:t>ist</a:t>
            </a:r>
            <a:r>
              <a:rPr lang="de-DE" dirty="0"/>
              <a:t> die Hauptstadt in Deutschland und die größte Stadt in Deutschland. Berlin </a:t>
            </a:r>
            <a:r>
              <a:rPr lang="hr-HR" dirty="0" err="1">
                <a:solidFill>
                  <a:schemeClr val="tx1"/>
                </a:solidFill>
              </a:rPr>
              <a:t>hat</a:t>
            </a:r>
            <a:r>
              <a:rPr lang="de-DE" dirty="0"/>
              <a:t> rund 3,5 Millionen Menschen. Das bekannteste Wahrzeichen in Berlin ist die Berliner Mauer. Die </a:t>
            </a:r>
            <a:r>
              <a:rPr lang="hr-HR" altLang="de-DE" dirty="0"/>
              <a:t>Reste der</a:t>
            </a:r>
            <a:r>
              <a:rPr lang="de-DE" dirty="0"/>
              <a:t> Mauer </a:t>
            </a:r>
            <a:r>
              <a:rPr lang="hr-HR" altLang="de-DE" dirty="0"/>
              <a:t>zwischen</a:t>
            </a:r>
            <a:r>
              <a:rPr lang="de-DE" dirty="0"/>
              <a:t> </a:t>
            </a:r>
            <a:r>
              <a:rPr lang="hr-HR" altLang="de-DE" dirty="0"/>
              <a:t>Ost- und West-</a:t>
            </a:r>
            <a:r>
              <a:rPr lang="de-DE" dirty="0"/>
              <a:t> Berlin.</a:t>
            </a:r>
            <a:r>
              <a:rPr lang="hr-HR" altLang="de-DE" dirty="0"/>
              <a:t> </a:t>
            </a:r>
            <a:r>
              <a:rPr lang="de-DE" dirty="0"/>
              <a:t>Bis 1989 hat sie Berlin in zwei Teile geschnitten</a:t>
            </a:r>
            <a:r>
              <a:rPr lang="hr-HR" altLang="de-DE" dirty="0"/>
              <a:t>.</a:t>
            </a:r>
            <a:r>
              <a:rPr lang="de-DE" dirty="0"/>
              <a:t> Der Potsdamer Platz hat viele Sehenswürdigkeiten und einige sind d</a:t>
            </a:r>
            <a:r>
              <a:rPr lang="hr-HR" altLang="de-DE" dirty="0"/>
              <a:t>as</a:t>
            </a:r>
            <a:r>
              <a:rPr lang="de-DE" dirty="0"/>
              <a:t> Holocaust Mahnmal, das Brandenburger Tor, der Reichstag usw.</a:t>
            </a:r>
          </a:p>
        </p:txBody>
      </p:sp>
      <p:pic>
        <p:nvPicPr>
          <p:cNvPr id="8" name="Slika 7"/>
          <p:cNvPicPr>
            <a:picLocks noChangeAspect="1"/>
          </p:cNvPicPr>
          <p:nvPr/>
        </p:nvPicPr>
        <p:blipFill>
          <a:blip r:embed="rId2"/>
          <a:stretch>
            <a:fillRect/>
          </a:stretch>
        </p:blipFill>
        <p:spPr>
          <a:xfrm>
            <a:off x="3724728" y="2097635"/>
            <a:ext cx="4741273" cy="2664000"/>
          </a:xfrm>
          <a:prstGeom prst="rect">
            <a:avLst/>
          </a:prstGeom>
        </p:spPr>
      </p:pic>
      <p:pic>
        <p:nvPicPr>
          <p:cNvPr id="9" name="Slika 8"/>
          <p:cNvPicPr>
            <a:picLocks noChangeAspect="1"/>
          </p:cNvPicPr>
          <p:nvPr/>
        </p:nvPicPr>
        <p:blipFill>
          <a:blip r:embed="rId3"/>
          <a:stretch>
            <a:fillRect/>
          </a:stretch>
        </p:blipFill>
        <p:spPr>
          <a:xfrm>
            <a:off x="4013558" y="1863000"/>
            <a:ext cx="4164881" cy="313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3">
            <a:alphaModFix amt="35000"/>
          </a:blip>
          <a:stretch>
            <a:fillRect/>
          </a:stretch>
        </p:blipFill>
        <p:spPr>
          <a:xfrm>
            <a:off x="0" y="-5715"/>
            <a:ext cx="12192000" cy="6863715"/>
          </a:xfrm>
          <a:prstGeom prst="rect">
            <a:avLst/>
          </a:prstGeom>
        </p:spPr>
      </p:pic>
      <p:sp>
        <p:nvSpPr>
          <p:cNvPr id="2" name="Naslov 1"/>
          <p:cNvSpPr>
            <a:spLocks noGrp="1"/>
          </p:cNvSpPr>
          <p:nvPr>
            <p:ph type="title"/>
          </p:nvPr>
        </p:nvSpPr>
        <p:spPr/>
        <p:txBody>
          <a:bodyPr/>
          <a:lstStyle/>
          <a:p>
            <a:r>
              <a:rPr lang="de-DE" dirty="0">
                <a:solidFill>
                  <a:schemeClr val="accent1">
                    <a:lumMod val="75000"/>
                  </a:schemeClr>
                </a:solidFill>
              </a:rPr>
              <a:t>Holocaust Mahnmal</a:t>
            </a:r>
          </a:p>
        </p:txBody>
      </p:sp>
      <p:sp>
        <p:nvSpPr>
          <p:cNvPr id="3" name="Rezervirano mjesto sadržaja 2"/>
          <p:cNvSpPr>
            <a:spLocks noGrp="1"/>
          </p:cNvSpPr>
          <p:nvPr>
            <p:ph idx="1"/>
          </p:nvPr>
        </p:nvSpPr>
        <p:spPr/>
        <p:txBody>
          <a:bodyPr/>
          <a:lstStyle/>
          <a:p>
            <a:pPr marL="0" indent="0">
              <a:buNone/>
            </a:pPr>
            <a:r>
              <a:rPr lang="de-DE" dirty="0">
                <a:solidFill>
                  <a:schemeClr val="tx1"/>
                </a:solidFill>
              </a:rPr>
              <a:t>Das Holocaust-Mahnmal wurde in Erinnerung an die ermordeten Juden gemacht. Die Bauarbeiten begannen am 1. April 2003 und wurden am 15. Dezember 2004</a:t>
            </a:r>
            <a:r>
              <a:rPr lang="hr-HR" altLang="de-DE" dirty="0">
                <a:solidFill>
                  <a:schemeClr val="tx1"/>
                </a:solidFill>
              </a:rPr>
              <a:t> beendet</a:t>
            </a:r>
            <a:r>
              <a:rPr lang="de-DE" dirty="0">
                <a:solidFill>
                  <a:schemeClr val="tx1"/>
                </a:solidFill>
              </a:rPr>
              <a:t>. Es wurde am 10. Mai 2005</a:t>
            </a:r>
            <a:r>
              <a:rPr lang="hr-HR" altLang="de-DE" dirty="0">
                <a:solidFill>
                  <a:schemeClr val="tx1"/>
                </a:solidFill>
              </a:rPr>
              <a:t> er</a:t>
            </a:r>
            <a:r>
              <a:rPr lang="de-DE" altLang="hr-HR" dirty="0">
                <a:solidFill>
                  <a:schemeClr val="tx1"/>
                </a:solidFill>
                <a:latin typeface="Calibri Light" panose="020F0302020204030204" charset="0"/>
                <a:cs typeface="Calibri Light" panose="020F0302020204030204" charset="0"/>
              </a:rPr>
              <a:t>öffnet</a:t>
            </a:r>
            <a:r>
              <a:rPr lang="de-DE" dirty="0">
                <a:solidFill>
                  <a:schemeClr val="tx1"/>
                </a:solidFill>
              </a:rPr>
              <a:t>. Es ist mit 2.711 Betonplatten bedeckt.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Naslov 1"/>
          <p:cNvSpPr>
            <a:spLocks noGrp="1"/>
          </p:cNvSpPr>
          <p:nvPr>
            <p:ph type="title"/>
          </p:nvPr>
        </p:nvSpPr>
        <p:spPr/>
        <p:txBody>
          <a:bodyPr/>
          <a:lstStyle/>
          <a:p>
            <a:r>
              <a:rPr lang="de-DE" dirty="0">
                <a:solidFill>
                  <a:schemeClr val="accent1">
                    <a:lumMod val="75000"/>
                  </a:schemeClr>
                </a:solidFill>
              </a:rPr>
              <a:t>Das Brandenburger Tor</a:t>
            </a:r>
          </a:p>
        </p:txBody>
      </p:sp>
      <p:sp>
        <p:nvSpPr>
          <p:cNvPr id="3" name="Rezervirano mjesto sadržaja 2"/>
          <p:cNvSpPr>
            <a:spLocks noGrp="1"/>
          </p:cNvSpPr>
          <p:nvPr>
            <p:ph idx="1"/>
          </p:nvPr>
        </p:nvSpPr>
        <p:spPr/>
        <p:txBody>
          <a:bodyPr/>
          <a:lstStyle/>
          <a:p>
            <a:pPr marL="0" indent="0">
              <a:buNone/>
            </a:pPr>
            <a:r>
              <a:rPr lang="de-DE" dirty="0">
                <a:solidFill>
                  <a:schemeClr val="tx1"/>
                </a:solidFill>
              </a:rPr>
              <a:t>Das Brandenburger Tor wurde vom Architekten Karl Gotthard Langhans erbaut. Die Tür hat zwölf griechische Säulen. Die Tür ist 26 m hoch, 65,5 m breit und 11 m lang.</a:t>
            </a:r>
          </a:p>
          <a:p>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Naslov 1"/>
          <p:cNvSpPr>
            <a:spLocks noGrp="1"/>
          </p:cNvSpPr>
          <p:nvPr>
            <p:ph type="title"/>
          </p:nvPr>
        </p:nvSpPr>
        <p:spPr/>
        <p:txBody>
          <a:bodyPr/>
          <a:lstStyle/>
          <a:p>
            <a:r>
              <a:rPr lang="de-DE" dirty="0">
                <a:solidFill>
                  <a:schemeClr val="accent1">
                    <a:lumMod val="75000"/>
                  </a:schemeClr>
                </a:solidFill>
              </a:rPr>
              <a:t>Der Reichstag </a:t>
            </a:r>
          </a:p>
        </p:txBody>
      </p:sp>
      <p:sp>
        <p:nvSpPr>
          <p:cNvPr id="3" name="Rezervirano mjesto sadržaja 2"/>
          <p:cNvSpPr>
            <a:spLocks noGrp="1"/>
          </p:cNvSpPr>
          <p:nvPr>
            <p:ph idx="1"/>
          </p:nvPr>
        </p:nvSpPr>
        <p:spPr>
          <a:xfrm>
            <a:off x="676656" y="2011679"/>
            <a:ext cx="10753725" cy="3816000"/>
          </a:xfrm>
        </p:spPr>
        <p:txBody>
          <a:bodyPr/>
          <a:lstStyle/>
          <a:p>
            <a:pPr marL="0" indent="0">
              <a:buNone/>
            </a:pPr>
            <a:r>
              <a:rPr lang="de-DE" dirty="0">
                <a:solidFill>
                  <a:schemeClr val="tx1"/>
                </a:solidFill>
              </a:rPr>
              <a:t>Der Reichstag ist das Gebäude, in dem der Sitz </a:t>
            </a:r>
            <a:r>
              <a:rPr lang="hr-HR" altLang="de-DE" dirty="0">
                <a:solidFill>
                  <a:schemeClr val="tx1"/>
                </a:solidFill>
              </a:rPr>
              <a:t>des</a:t>
            </a:r>
            <a:r>
              <a:rPr lang="de-DE" dirty="0">
                <a:solidFill>
                  <a:schemeClr val="tx1"/>
                </a:solidFill>
              </a:rPr>
              <a:t> </a:t>
            </a:r>
            <a:r>
              <a:rPr lang="hr-HR" altLang="de-DE" dirty="0">
                <a:solidFill>
                  <a:schemeClr val="tx1"/>
                </a:solidFill>
              </a:rPr>
              <a:t>D</a:t>
            </a:r>
            <a:r>
              <a:rPr lang="de-DE" dirty="0">
                <a:solidFill>
                  <a:schemeClr val="tx1"/>
                </a:solidFill>
              </a:rPr>
              <a:t>eutschen </a:t>
            </a:r>
            <a:r>
              <a:rPr lang="hr-HR" altLang="de-DE" dirty="0">
                <a:solidFill>
                  <a:schemeClr val="tx1"/>
                </a:solidFill>
              </a:rPr>
              <a:t>Bundestages ist</a:t>
            </a:r>
            <a:r>
              <a:rPr lang="de-DE" dirty="0">
                <a:solidFill>
                  <a:schemeClr val="tx1"/>
                </a:solidFill>
              </a:rPr>
              <a:t>. Es wurde vom Architekten Paul </a:t>
            </a:r>
            <a:r>
              <a:rPr lang="de-DE" dirty="0" err="1">
                <a:solidFill>
                  <a:schemeClr val="tx1"/>
                </a:solidFill>
              </a:rPr>
              <a:t>Wallot</a:t>
            </a:r>
            <a:r>
              <a:rPr lang="de-DE" dirty="0">
                <a:solidFill>
                  <a:schemeClr val="tx1"/>
                </a:solidFill>
              </a:rPr>
              <a:t> gebaut. Es wurde nach dem Brand wieder aufgebaut.</a:t>
            </a:r>
          </a:p>
        </p:txBody>
      </p:sp>
    </p:spTree>
  </p:cSld>
  <p:clrMapOvr>
    <a:masterClrMapping/>
  </p:clrMapOvr>
</p:sld>
</file>

<file path=ppt/theme/theme1.xml><?xml version="1.0" encoding="utf-8"?>
<a:theme xmlns:a="http://schemas.openxmlformats.org/drawingml/2006/main" name="Gradsko">
  <a:themeElements>
    <a:clrScheme name="Gradsko">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Gradsk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adsko">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TM03457491[[fn=Gradsko]]</Template>
  <TotalTime>0</TotalTime>
  <Words>298</Words>
  <Application>Microsoft Office PowerPoint</Application>
  <PresentationFormat>Široki zaslon</PresentationFormat>
  <Paragraphs>15</Paragraphs>
  <Slides>8</Slides>
  <Notes>2</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8</vt:i4>
      </vt:variant>
    </vt:vector>
  </HeadingPairs>
  <TitlesOfParts>
    <vt:vector size="12" baseType="lpstr">
      <vt:lpstr>Arial</vt:lpstr>
      <vt:lpstr>Calibri</vt:lpstr>
      <vt:lpstr>Calibri Light</vt:lpstr>
      <vt:lpstr>Gradsko</vt:lpstr>
      <vt:lpstr>Projekt im Deutschen Unterricht</vt:lpstr>
      <vt:lpstr>Über mich</vt:lpstr>
      <vt:lpstr>Deutschland </vt:lpstr>
      <vt:lpstr>Berlin</vt:lpstr>
      <vt:lpstr>PowerPoint prezentacija</vt:lpstr>
      <vt:lpstr>Holocaust Mahnmal</vt:lpstr>
      <vt:lpstr>Das Brandenburger Tor</vt:lpstr>
      <vt:lpstr>Der Reichstag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Deutschland</dc:title>
  <dc:creator>Vedrana</dc:creator>
  <cp:lastModifiedBy>Irena Vicković</cp:lastModifiedBy>
  <cp:revision>24</cp:revision>
  <dcterms:created xsi:type="dcterms:W3CDTF">2021-05-02T10:32:00Z</dcterms:created>
  <dcterms:modified xsi:type="dcterms:W3CDTF">2021-05-20T08:15:05Z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