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58" r:id="rId6"/>
    <p:sldId id="261" r:id="rId7"/>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29C9D-161B-49A6-AFE5-4944688B6C86}" v="12" dt="2021-05-07T13:55:08.4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a Petrović" userId="S::nina.petrovic7@skole.hr::b15bb577-663a-49a4-bfdd-75f5b1536e26" providerId="AD" clId="Web-{0C829C9D-161B-49A6-AFE5-4944688B6C86}"/>
    <pc:docChg chg="modSld">
      <pc:chgData name="Nina Petrović" userId="S::nina.petrovic7@skole.hr::b15bb577-663a-49a4-bfdd-75f5b1536e26" providerId="AD" clId="Web-{0C829C9D-161B-49A6-AFE5-4944688B6C86}" dt="2021-05-07T13:55:08.473" v="5" actId="20577"/>
      <pc:docMkLst>
        <pc:docMk/>
      </pc:docMkLst>
      <pc:sldChg chg="modSp">
        <pc:chgData name="Nina Petrović" userId="S::nina.petrovic7@skole.hr::b15bb577-663a-49a4-bfdd-75f5b1536e26" providerId="AD" clId="Web-{0C829C9D-161B-49A6-AFE5-4944688B6C86}" dt="2021-05-07T13:55:08.473" v="5" actId="20577"/>
        <pc:sldMkLst>
          <pc:docMk/>
          <pc:sldMk cId="2113989672" sldId="258"/>
        </pc:sldMkLst>
        <pc:spChg chg="mod">
          <ac:chgData name="Nina Petrović" userId="S::nina.petrovic7@skole.hr::b15bb577-663a-49a4-bfdd-75f5b1536e26" providerId="AD" clId="Web-{0C829C9D-161B-49A6-AFE5-4944688B6C86}" dt="2021-05-07T13:55:08.473" v="5" actId="20577"/>
          <ac:spMkLst>
            <pc:docMk/>
            <pc:sldMk cId="2113989672" sldId="258"/>
            <ac:spMk id="2" creationId="{8DC3EAD8-F8FF-40F9-BA3C-FFA792EA06F1}"/>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C311481-6FCA-4B1B-A584-95D7142A8A3A}"/>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p>
        </p:txBody>
      </p:sp>
      <p:sp>
        <p:nvSpPr>
          <p:cNvPr id="3" name="Podnaslov 2">
            <a:extLst>
              <a:ext uri="{FF2B5EF4-FFF2-40B4-BE49-F238E27FC236}">
                <a16:creationId xmlns:a16="http://schemas.microsoft.com/office/drawing/2014/main" id="{126E56D0-5FAE-4218-9BA9-452FE2C1A0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383F4545-4EA0-47AC-A7B0-9005642DE5CA}"/>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5" name="Rezervirano mjesto podnožja 4">
            <a:extLst>
              <a:ext uri="{FF2B5EF4-FFF2-40B4-BE49-F238E27FC236}">
                <a16:creationId xmlns:a16="http://schemas.microsoft.com/office/drawing/2014/main" id="{4A1D677C-6493-44CE-814D-03354A90874D}"/>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EF88635-7192-462E-86E9-61B54565AEDE}"/>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142595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6A391BF-B3DC-4EF7-8F28-169A47E81EA4}"/>
              </a:ext>
            </a:extLst>
          </p:cNvPr>
          <p:cNvSpPr>
            <a:spLocks noGrp="1"/>
          </p:cNvSpPr>
          <p:nvPr>
            <p:ph type="title"/>
          </p:nvPr>
        </p:nvSpPr>
        <p:spPr/>
        <p:txBody>
          <a:bodyPr/>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8FC6C2D8-9502-4B3F-A8C5-2909CCB7A659}"/>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E72D0FFA-1917-4B63-945C-5B80D45C53D0}"/>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5" name="Rezervirano mjesto podnožja 4">
            <a:extLst>
              <a:ext uri="{FF2B5EF4-FFF2-40B4-BE49-F238E27FC236}">
                <a16:creationId xmlns:a16="http://schemas.microsoft.com/office/drawing/2014/main" id="{73EBDEE2-F5AA-4E1F-AEA8-3B0A6F29BED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D17AB471-A6C7-432F-902C-E24CEF90CC9D}"/>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122163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863418DB-1BC1-4E50-82AA-047358CCA731}"/>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p>
        </p:txBody>
      </p:sp>
      <p:sp>
        <p:nvSpPr>
          <p:cNvPr id="3" name="Rezervirano mjesto okomitog teksta 2">
            <a:extLst>
              <a:ext uri="{FF2B5EF4-FFF2-40B4-BE49-F238E27FC236}">
                <a16:creationId xmlns:a16="http://schemas.microsoft.com/office/drawing/2014/main" id="{F725A3D2-52DE-4A2A-AEF7-CCBD3A19ADED}"/>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696CC92A-EE68-48BB-B335-D2F200F0E623}"/>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5" name="Rezervirano mjesto podnožja 4">
            <a:extLst>
              <a:ext uri="{FF2B5EF4-FFF2-40B4-BE49-F238E27FC236}">
                <a16:creationId xmlns:a16="http://schemas.microsoft.com/office/drawing/2014/main" id="{A4CDC252-2414-4A19-BAD9-33020F7838A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AC19FC4-C866-49E3-B630-11C34CDFA748}"/>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126711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2A83CE-8D84-47AA-B7F4-710DFCC10AD3}"/>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A89A9150-AA64-42FC-AA7A-DE55333F0970}"/>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4CBCCBCD-0A23-4A6B-9CD6-9070C1D1BE80}"/>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5" name="Rezervirano mjesto podnožja 4">
            <a:extLst>
              <a:ext uri="{FF2B5EF4-FFF2-40B4-BE49-F238E27FC236}">
                <a16:creationId xmlns:a16="http://schemas.microsoft.com/office/drawing/2014/main" id="{C8E7204A-9D07-4FFF-BF3D-ED394DF10771}"/>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E25ADD94-EEBB-4FEC-A806-3810203AC5B2}"/>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39189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4BCA68-3964-4BD0-8148-6E4CB38A9788}"/>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p>
        </p:txBody>
      </p:sp>
      <p:sp>
        <p:nvSpPr>
          <p:cNvPr id="3" name="Rezervirano mjesto teksta 2">
            <a:extLst>
              <a:ext uri="{FF2B5EF4-FFF2-40B4-BE49-F238E27FC236}">
                <a16:creationId xmlns:a16="http://schemas.microsoft.com/office/drawing/2014/main" id="{8B48E748-2AED-4783-882C-EF75DAC6BC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9F1984B9-3852-40FF-B8CB-271366FC19D6}"/>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5" name="Rezervirano mjesto podnožja 4">
            <a:extLst>
              <a:ext uri="{FF2B5EF4-FFF2-40B4-BE49-F238E27FC236}">
                <a16:creationId xmlns:a16="http://schemas.microsoft.com/office/drawing/2014/main" id="{1C688FBD-18BC-4031-AAC0-76BF74CB22E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55F6880-C279-4B04-A179-89FBCB6CC7B8}"/>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2975796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25A462D-6EFA-4553-964E-876558228D66}"/>
              </a:ext>
            </a:extLst>
          </p:cNvPr>
          <p:cNvSpPr>
            <a:spLocks noGrp="1"/>
          </p:cNvSpPr>
          <p:nvPr>
            <p:ph type="title"/>
          </p:nvPr>
        </p:nvSpPr>
        <p:spPr/>
        <p:txBody>
          <a:bodyPr/>
          <a:lstStyle/>
          <a:p>
            <a:r>
              <a:rPr lang="hr-HR"/>
              <a:t>Kliknite da biste uredili stil naslova matrice</a:t>
            </a:r>
          </a:p>
        </p:txBody>
      </p:sp>
      <p:sp>
        <p:nvSpPr>
          <p:cNvPr id="3" name="Rezervirano mjesto sadržaja 2">
            <a:extLst>
              <a:ext uri="{FF2B5EF4-FFF2-40B4-BE49-F238E27FC236}">
                <a16:creationId xmlns:a16="http://schemas.microsoft.com/office/drawing/2014/main" id="{530B7DF6-6433-4C5F-B785-4506725ECD0D}"/>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sadržaja 3">
            <a:extLst>
              <a:ext uri="{FF2B5EF4-FFF2-40B4-BE49-F238E27FC236}">
                <a16:creationId xmlns:a16="http://schemas.microsoft.com/office/drawing/2014/main" id="{8ED7C457-440C-48D3-9E37-252B734C0EE5}"/>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datuma 4">
            <a:extLst>
              <a:ext uri="{FF2B5EF4-FFF2-40B4-BE49-F238E27FC236}">
                <a16:creationId xmlns:a16="http://schemas.microsoft.com/office/drawing/2014/main" id="{0D4E4EDB-E5F5-484F-AD3C-BD0BB8ABDD12}"/>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6" name="Rezervirano mjesto podnožja 5">
            <a:extLst>
              <a:ext uri="{FF2B5EF4-FFF2-40B4-BE49-F238E27FC236}">
                <a16:creationId xmlns:a16="http://schemas.microsoft.com/office/drawing/2014/main" id="{87673682-D1BC-4FDE-998B-BC1EA82EEB12}"/>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0B946798-DFCA-45D1-80C2-DE4E5239A8B3}"/>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62263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9C24BD0-A303-4B8C-97D5-67C1477E35DF}"/>
              </a:ext>
            </a:extLst>
          </p:cNvPr>
          <p:cNvSpPr>
            <a:spLocks noGrp="1"/>
          </p:cNvSpPr>
          <p:nvPr>
            <p:ph type="title"/>
          </p:nvPr>
        </p:nvSpPr>
        <p:spPr>
          <a:xfrm>
            <a:off x="839788" y="365125"/>
            <a:ext cx="10515600" cy="1325563"/>
          </a:xfrm>
        </p:spPr>
        <p:txBody>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14BED2C1-4C67-42E8-977E-1BA5E6C93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C6DE50C9-816D-44D7-B498-C4E394F8A0BB}"/>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5" name="Rezervirano mjesto teksta 4">
            <a:extLst>
              <a:ext uri="{FF2B5EF4-FFF2-40B4-BE49-F238E27FC236}">
                <a16:creationId xmlns:a16="http://schemas.microsoft.com/office/drawing/2014/main" id="{407969D3-63F5-457D-B690-E926ABADE0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DE3531EE-4231-4F9C-AB53-B329DE27334C}"/>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7" name="Rezervirano mjesto datuma 6">
            <a:extLst>
              <a:ext uri="{FF2B5EF4-FFF2-40B4-BE49-F238E27FC236}">
                <a16:creationId xmlns:a16="http://schemas.microsoft.com/office/drawing/2014/main" id="{9BB35BB1-DE54-4876-BF99-2D09F3C3BD3A}"/>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8" name="Rezervirano mjesto podnožja 7">
            <a:extLst>
              <a:ext uri="{FF2B5EF4-FFF2-40B4-BE49-F238E27FC236}">
                <a16:creationId xmlns:a16="http://schemas.microsoft.com/office/drawing/2014/main" id="{DB742CF6-6897-4003-AD78-73C3BA699B85}"/>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53BD3174-CB3F-4D4E-9F2E-5B26D65E7BD4}"/>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3212662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EB82C26-11F1-4A0A-A462-C0820B2DFD60}"/>
              </a:ext>
            </a:extLst>
          </p:cNvPr>
          <p:cNvSpPr>
            <a:spLocks noGrp="1"/>
          </p:cNvSpPr>
          <p:nvPr>
            <p:ph type="title"/>
          </p:nvPr>
        </p:nvSpPr>
        <p:spPr/>
        <p:txBody>
          <a:bodyPr/>
          <a:lstStyle/>
          <a:p>
            <a:r>
              <a:rPr lang="hr-HR"/>
              <a:t>Kliknite da biste uredili stil naslova matrice</a:t>
            </a:r>
          </a:p>
        </p:txBody>
      </p:sp>
      <p:sp>
        <p:nvSpPr>
          <p:cNvPr id="3" name="Rezervirano mjesto datuma 2">
            <a:extLst>
              <a:ext uri="{FF2B5EF4-FFF2-40B4-BE49-F238E27FC236}">
                <a16:creationId xmlns:a16="http://schemas.microsoft.com/office/drawing/2014/main" id="{8CF41B7A-907D-4CFF-94D6-003B62A8ACBA}"/>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4" name="Rezervirano mjesto podnožja 3">
            <a:extLst>
              <a:ext uri="{FF2B5EF4-FFF2-40B4-BE49-F238E27FC236}">
                <a16:creationId xmlns:a16="http://schemas.microsoft.com/office/drawing/2014/main" id="{A61287F6-4AAC-47D2-A7E6-40BA48D3CDD0}"/>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2CDE8B3B-025C-4754-A48B-D723389C20DF}"/>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171612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262EDDEC-8E65-4E1F-BA82-1794B8D41B5C}"/>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3" name="Rezervirano mjesto podnožja 2">
            <a:extLst>
              <a:ext uri="{FF2B5EF4-FFF2-40B4-BE49-F238E27FC236}">
                <a16:creationId xmlns:a16="http://schemas.microsoft.com/office/drawing/2014/main" id="{A2DE77B9-099F-4EDB-8311-E152ED2F6FBE}"/>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C9B3D82D-B902-4ABD-876B-EB755B4B1062}"/>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1304162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DD0C8D1-294D-485C-A15A-399DF9E30CBD}"/>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adržaja 2">
            <a:extLst>
              <a:ext uri="{FF2B5EF4-FFF2-40B4-BE49-F238E27FC236}">
                <a16:creationId xmlns:a16="http://schemas.microsoft.com/office/drawing/2014/main" id="{92F01FFC-ABA9-46FB-9092-4CA29FBE2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teksta 3">
            <a:extLst>
              <a:ext uri="{FF2B5EF4-FFF2-40B4-BE49-F238E27FC236}">
                <a16:creationId xmlns:a16="http://schemas.microsoft.com/office/drawing/2014/main" id="{103DE950-B29B-4A96-9529-82639718E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6B39E4F5-DD43-4396-9AEE-8D1B8D9509ED}"/>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6" name="Rezervirano mjesto podnožja 5">
            <a:extLst>
              <a:ext uri="{FF2B5EF4-FFF2-40B4-BE49-F238E27FC236}">
                <a16:creationId xmlns:a16="http://schemas.microsoft.com/office/drawing/2014/main" id="{F0D50FC8-FDF4-47D1-9AAE-50DB22E67863}"/>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6BDCEAF6-4F26-4406-B5C0-B43CCC1907C0}"/>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402972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EAAB30B-5419-4539-9DFB-5113923DC022}"/>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p>
        </p:txBody>
      </p:sp>
      <p:sp>
        <p:nvSpPr>
          <p:cNvPr id="3" name="Rezervirano mjesto slike 2">
            <a:extLst>
              <a:ext uri="{FF2B5EF4-FFF2-40B4-BE49-F238E27FC236}">
                <a16:creationId xmlns:a16="http://schemas.microsoft.com/office/drawing/2014/main" id="{F42D0A2D-E388-43DA-BCB3-BF466FD46D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FFC73E17-E6F4-4F5C-8506-9BB034401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E82353F4-ACA8-4725-9D07-3FFEF98110E3}"/>
              </a:ext>
            </a:extLst>
          </p:cNvPr>
          <p:cNvSpPr>
            <a:spLocks noGrp="1"/>
          </p:cNvSpPr>
          <p:nvPr>
            <p:ph type="dt" sz="half" idx="10"/>
          </p:nvPr>
        </p:nvSpPr>
        <p:spPr/>
        <p:txBody>
          <a:bodyPr/>
          <a:lstStyle/>
          <a:p>
            <a:fld id="{8F6C6479-0CAF-4701-BA85-79DDBE096382}" type="datetimeFigureOut">
              <a:rPr lang="hr-HR" smtClean="0"/>
              <a:t>7.5.2021.</a:t>
            </a:fld>
            <a:endParaRPr lang="hr-HR"/>
          </a:p>
        </p:txBody>
      </p:sp>
      <p:sp>
        <p:nvSpPr>
          <p:cNvPr id="6" name="Rezervirano mjesto podnožja 5">
            <a:extLst>
              <a:ext uri="{FF2B5EF4-FFF2-40B4-BE49-F238E27FC236}">
                <a16:creationId xmlns:a16="http://schemas.microsoft.com/office/drawing/2014/main" id="{2C26AB20-FD2D-46F3-9C96-962C168EB8B9}"/>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E2DC515B-7559-4A71-8262-82217EFFCA19}"/>
              </a:ext>
            </a:extLst>
          </p:cNvPr>
          <p:cNvSpPr>
            <a:spLocks noGrp="1"/>
          </p:cNvSpPr>
          <p:nvPr>
            <p:ph type="sldNum" sz="quarter" idx="12"/>
          </p:nvPr>
        </p:nvSpPr>
        <p:spPr/>
        <p:txBody>
          <a:bodyPr/>
          <a:lstStyle/>
          <a:p>
            <a:fld id="{D213C7A8-E0C1-40D9-8528-EAD9DE1C77EA}" type="slidenum">
              <a:rPr lang="hr-HR" smtClean="0"/>
              <a:t>‹#›</a:t>
            </a:fld>
            <a:endParaRPr lang="hr-HR"/>
          </a:p>
        </p:txBody>
      </p:sp>
    </p:spTree>
    <p:extLst>
      <p:ext uri="{BB962C8B-B14F-4D97-AF65-F5344CB8AC3E}">
        <p14:creationId xmlns:p14="http://schemas.microsoft.com/office/powerpoint/2010/main" val="2487279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97199F9B-2B3F-43BD-B02D-4CAF29A7D9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p>
        </p:txBody>
      </p:sp>
      <p:sp>
        <p:nvSpPr>
          <p:cNvPr id="3" name="Rezervirano mjesto teksta 2">
            <a:extLst>
              <a:ext uri="{FF2B5EF4-FFF2-40B4-BE49-F238E27FC236}">
                <a16:creationId xmlns:a16="http://schemas.microsoft.com/office/drawing/2014/main" id="{50417B1F-6594-4798-9905-D7E20DAB4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
        <p:nvSpPr>
          <p:cNvPr id="4" name="Rezervirano mjesto datuma 3">
            <a:extLst>
              <a:ext uri="{FF2B5EF4-FFF2-40B4-BE49-F238E27FC236}">
                <a16:creationId xmlns:a16="http://schemas.microsoft.com/office/drawing/2014/main" id="{9F4DBEC5-8418-4BEE-B3CC-8864926FED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C6479-0CAF-4701-BA85-79DDBE096382}" type="datetimeFigureOut">
              <a:rPr lang="hr-HR" smtClean="0"/>
              <a:t>7.5.2021.</a:t>
            </a:fld>
            <a:endParaRPr lang="hr-HR"/>
          </a:p>
        </p:txBody>
      </p:sp>
      <p:sp>
        <p:nvSpPr>
          <p:cNvPr id="5" name="Rezervirano mjesto podnožja 4">
            <a:extLst>
              <a:ext uri="{FF2B5EF4-FFF2-40B4-BE49-F238E27FC236}">
                <a16:creationId xmlns:a16="http://schemas.microsoft.com/office/drawing/2014/main" id="{DE3EBA0B-D844-4855-9BF1-7E41F3785C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F524EDBB-0FA9-4F38-86C3-B22B13EC29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3C7A8-E0C1-40D9-8528-EAD9DE1C77EA}" type="slidenum">
              <a:rPr lang="hr-HR" smtClean="0"/>
              <a:t>‹#›</a:t>
            </a:fld>
            <a:endParaRPr lang="hr-HR"/>
          </a:p>
        </p:txBody>
      </p:sp>
    </p:spTree>
    <p:extLst>
      <p:ext uri="{BB962C8B-B14F-4D97-AF65-F5344CB8AC3E}">
        <p14:creationId xmlns:p14="http://schemas.microsoft.com/office/powerpoint/2010/main" val="3616751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Podnaslov 2">
            <a:extLst>
              <a:ext uri="{FF2B5EF4-FFF2-40B4-BE49-F238E27FC236}">
                <a16:creationId xmlns:a16="http://schemas.microsoft.com/office/drawing/2014/main" id="{770C6DCB-B956-4DD0-82FA-331CACEFB4C8}"/>
              </a:ext>
            </a:extLst>
          </p:cNvPr>
          <p:cNvSpPr>
            <a:spLocks noGrp="1"/>
          </p:cNvSpPr>
          <p:nvPr>
            <p:ph type="subTitle" idx="1"/>
          </p:nvPr>
        </p:nvSpPr>
        <p:spPr>
          <a:xfrm>
            <a:off x="4439633" y="4518923"/>
            <a:ext cx="3312734" cy="1141851"/>
          </a:xfrm>
          <a:noFill/>
        </p:spPr>
        <p:txBody>
          <a:bodyPr>
            <a:normAutofit/>
          </a:bodyPr>
          <a:lstStyle/>
          <a:p>
            <a:r>
              <a:rPr lang="hr-HR" sz="2000" dirty="0">
                <a:solidFill>
                  <a:srgbClr val="080808"/>
                </a:solidFill>
              </a:rPr>
              <a:t>Nina Petrović 7.b</a:t>
            </a:r>
          </a:p>
        </p:txBody>
      </p:sp>
      <p:sp>
        <p:nvSpPr>
          <p:cNvPr id="2" name="Naslov 1">
            <a:extLst>
              <a:ext uri="{FF2B5EF4-FFF2-40B4-BE49-F238E27FC236}">
                <a16:creationId xmlns:a16="http://schemas.microsoft.com/office/drawing/2014/main" id="{2FC8266C-2421-475A-9AAF-BBC2D3B3FAE8}"/>
              </a:ext>
            </a:extLst>
          </p:cNvPr>
          <p:cNvSpPr>
            <a:spLocks noGrp="1"/>
          </p:cNvSpPr>
          <p:nvPr>
            <p:ph type="ctrTitle"/>
          </p:nvPr>
        </p:nvSpPr>
        <p:spPr>
          <a:xfrm>
            <a:off x="3204642" y="2353641"/>
            <a:ext cx="5782716" cy="2150719"/>
          </a:xfrm>
          <a:noFill/>
        </p:spPr>
        <p:txBody>
          <a:bodyPr anchor="ctr">
            <a:normAutofit/>
          </a:bodyPr>
          <a:lstStyle/>
          <a:p>
            <a:r>
              <a:rPr lang="hr-HR" sz="3600" dirty="0">
                <a:solidFill>
                  <a:srgbClr val="080808"/>
                </a:solidFill>
              </a:rPr>
              <a:t>DEUTSCHLAND</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56952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Slika 3" descr="Slika na kojoj se prikazuje voda, zgrada, na otvorenom, grad&#10;&#10;Opis je automatski generiran">
            <a:extLst>
              <a:ext uri="{FF2B5EF4-FFF2-40B4-BE49-F238E27FC236}">
                <a16:creationId xmlns:a16="http://schemas.microsoft.com/office/drawing/2014/main" id="{DFDCE65A-F631-4D10-8889-5088AB7BBF50}"/>
              </a:ext>
            </a:extLst>
          </p:cNvPr>
          <p:cNvPicPr>
            <a:picLocks noChangeAspect="1"/>
          </p:cNvPicPr>
          <p:nvPr/>
        </p:nvPicPr>
        <p:blipFill rotWithShape="1">
          <a:blip r:embed="rId2"/>
          <a:srcRect t="15730"/>
          <a:stretch/>
        </p:blipFill>
        <p:spPr>
          <a:xfrm>
            <a:off x="-1" y="-71012"/>
            <a:ext cx="12192000" cy="6857990"/>
          </a:xfrm>
          <a:prstGeom prst="rect">
            <a:avLst/>
          </a:prstGeom>
        </p:spPr>
      </p:pic>
      <p:sp>
        <p:nvSpPr>
          <p:cNvPr id="21" name="Rectangle 2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4" y="0"/>
            <a:ext cx="8132065"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9AFA002F-CA76-4402-8B8C-2310B848D615}"/>
              </a:ext>
            </a:extLst>
          </p:cNvPr>
          <p:cNvSpPr>
            <a:spLocks noGrp="1"/>
          </p:cNvSpPr>
          <p:nvPr>
            <p:ph type="title"/>
          </p:nvPr>
        </p:nvSpPr>
        <p:spPr>
          <a:xfrm>
            <a:off x="4646485" y="321734"/>
            <a:ext cx="6902048" cy="1135737"/>
          </a:xfrm>
        </p:spPr>
        <p:txBody>
          <a:bodyPr>
            <a:normAutofit/>
          </a:bodyPr>
          <a:lstStyle/>
          <a:p>
            <a:r>
              <a:rPr lang="hr-HR" sz="3600" dirty="0" err="1"/>
              <a:t>über</a:t>
            </a:r>
            <a:r>
              <a:rPr lang="hr-HR" sz="3600" dirty="0"/>
              <a:t> </a:t>
            </a:r>
            <a:r>
              <a:rPr lang="hr-HR" sz="3600" dirty="0" err="1"/>
              <a:t>mich</a:t>
            </a:r>
            <a:endParaRPr lang="hr-HR" sz="3600" dirty="0"/>
          </a:p>
        </p:txBody>
      </p:sp>
      <p:grpSp>
        <p:nvGrpSpPr>
          <p:cNvPr id="23" name="Group 22">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24" name="Rectangle 23">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Rezervirano mjesto sadržaja 2">
            <a:extLst>
              <a:ext uri="{FF2B5EF4-FFF2-40B4-BE49-F238E27FC236}">
                <a16:creationId xmlns:a16="http://schemas.microsoft.com/office/drawing/2014/main" id="{488CB872-84AC-4033-B3AF-3AEA4AC839D9}"/>
              </a:ext>
            </a:extLst>
          </p:cNvPr>
          <p:cNvSpPr>
            <a:spLocks noGrp="1"/>
          </p:cNvSpPr>
          <p:nvPr>
            <p:ph idx="1"/>
          </p:nvPr>
        </p:nvSpPr>
        <p:spPr>
          <a:xfrm>
            <a:off x="4646485" y="1782981"/>
            <a:ext cx="6902047" cy="4393982"/>
          </a:xfrm>
        </p:spPr>
        <p:txBody>
          <a:bodyPr>
            <a:normAutofit/>
          </a:bodyPr>
          <a:lstStyle/>
          <a:p>
            <a:r>
              <a:rPr lang="de-DE" sz="2000" dirty="0"/>
              <a:t>Mein Name ist Nina, ich lebe in </a:t>
            </a:r>
            <a:r>
              <a:rPr lang="de-DE" sz="2000" dirty="0" err="1"/>
              <a:t>Solin</a:t>
            </a:r>
            <a:r>
              <a:rPr lang="hr-HR" sz="2000" dirty="0"/>
              <a:t>, </a:t>
            </a:r>
            <a:r>
              <a:rPr lang="hr-HR" sz="2000" dirty="0" err="1"/>
              <a:t>Kroatien</a:t>
            </a:r>
            <a:r>
              <a:rPr lang="de-DE" sz="2000" dirty="0"/>
              <a:t>. </a:t>
            </a:r>
            <a:r>
              <a:rPr lang="hr-HR" sz="2000" dirty="0"/>
              <a:t>I</a:t>
            </a:r>
            <a:r>
              <a:rPr lang="de-DE" sz="2000" dirty="0" err="1"/>
              <a:t>ch</a:t>
            </a:r>
            <a:r>
              <a:rPr lang="de-DE" sz="2000" dirty="0"/>
              <a:t> bin 13 Jahre alt</a:t>
            </a:r>
            <a:r>
              <a:rPr lang="hr-HR" sz="2000" dirty="0"/>
              <a:t>. </a:t>
            </a:r>
            <a:r>
              <a:rPr lang="de-DE" sz="2000" dirty="0"/>
              <a:t>Ich lerne Deutsch ab der 5. Klasse</a:t>
            </a:r>
            <a:r>
              <a:rPr lang="hr-HR" sz="2000" dirty="0"/>
              <a:t>.</a:t>
            </a:r>
          </a:p>
          <a:p>
            <a:pPr marL="0" indent="0" algn="ctr">
              <a:buNone/>
            </a:pPr>
            <a:r>
              <a:rPr lang="hr-HR" sz="2000" dirty="0"/>
              <a:t>    </a:t>
            </a:r>
            <a:r>
              <a:rPr lang="hr-HR" sz="2000" dirty="0" err="1"/>
              <a:t>Ich</a:t>
            </a:r>
            <a:r>
              <a:rPr lang="hr-HR" sz="2000" dirty="0"/>
              <a:t> mag </a:t>
            </a:r>
            <a:r>
              <a:rPr lang="hr-HR" sz="2000" dirty="0" err="1"/>
              <a:t>diese</a:t>
            </a:r>
            <a:r>
              <a:rPr lang="hr-HR" sz="2000" dirty="0"/>
              <a:t> </a:t>
            </a:r>
            <a:r>
              <a:rPr lang="hr-HR" sz="2000" dirty="0" err="1"/>
              <a:t>Sprache</a:t>
            </a:r>
            <a:r>
              <a:rPr lang="hr-HR" sz="2000" dirty="0"/>
              <a:t>. </a:t>
            </a:r>
            <a:r>
              <a:rPr lang="de-DE" sz="2000" dirty="0"/>
              <a:t>Meine Mutter lebte in Deutschland </a:t>
            </a:r>
            <a:r>
              <a:rPr lang="hr-HR" sz="2000" dirty="0"/>
              <a:t>      </a:t>
            </a:r>
            <a:r>
              <a:rPr lang="de-DE" sz="2000" dirty="0"/>
              <a:t>und ich möchte die Art und Weise, wie sie sprach, also beschloss </a:t>
            </a:r>
            <a:r>
              <a:rPr lang="hr-HR" sz="2000" dirty="0"/>
              <a:t> </a:t>
            </a:r>
            <a:r>
              <a:rPr lang="de-DE" sz="2000" dirty="0"/>
              <a:t>ich, es auszuprobieren</a:t>
            </a:r>
            <a:r>
              <a:rPr lang="hr-HR" sz="2000" dirty="0"/>
              <a:t>.</a:t>
            </a:r>
          </a:p>
        </p:txBody>
      </p:sp>
      <p:sp>
        <p:nvSpPr>
          <p:cNvPr id="27" name="Isosceles Triangle 2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551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barn(inVertic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barn(inVertical)">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lika 3">
            <a:extLst>
              <a:ext uri="{FF2B5EF4-FFF2-40B4-BE49-F238E27FC236}">
                <a16:creationId xmlns:a16="http://schemas.microsoft.com/office/drawing/2014/main" id="{EFFB3825-2BD9-45D8-BAA4-F3B1AFC9A8AD}"/>
              </a:ext>
            </a:extLst>
          </p:cNvPr>
          <p:cNvPicPr>
            <a:picLocks noChangeAspect="1"/>
          </p:cNvPicPr>
          <p:nvPr/>
        </p:nvPicPr>
        <p:blipFill rotWithShape="1">
          <a:blip r:embed="rId2"/>
          <a:srcRect t="18153" r="-2" b="-2"/>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2050" name="Picture 2" descr="Frankfurt i sve zanimljivosti koje niste znali o ovom gradu – Wish">
            <a:extLst>
              <a:ext uri="{FF2B5EF4-FFF2-40B4-BE49-F238E27FC236}">
                <a16:creationId xmlns:a16="http://schemas.microsoft.com/office/drawing/2014/main" id="{1EF5EFFA-17CD-4765-80E6-6A0EE4A1D92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85" r="-2" b="-2"/>
          <a:stretch/>
        </p:blipFill>
        <p:spPr bwMode="auto">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1" name="Freeform: Shape 140">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3" name="Freeform: Shape 142">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Naslov 1">
            <a:extLst>
              <a:ext uri="{FF2B5EF4-FFF2-40B4-BE49-F238E27FC236}">
                <a16:creationId xmlns:a16="http://schemas.microsoft.com/office/drawing/2014/main" id="{C334231C-0072-4C98-BBE5-01972317BE2E}"/>
              </a:ext>
            </a:extLst>
          </p:cNvPr>
          <p:cNvSpPr>
            <a:spLocks noGrp="1"/>
          </p:cNvSpPr>
          <p:nvPr>
            <p:ph type="title"/>
          </p:nvPr>
        </p:nvSpPr>
        <p:spPr>
          <a:xfrm>
            <a:off x="448056" y="859536"/>
            <a:ext cx="4832802" cy="1243584"/>
          </a:xfrm>
        </p:spPr>
        <p:txBody>
          <a:bodyPr>
            <a:normAutofit/>
          </a:bodyPr>
          <a:lstStyle/>
          <a:p>
            <a:r>
              <a:rPr lang="hr-HR" sz="3400" dirty="0"/>
              <a:t>FRANKFURT</a:t>
            </a:r>
          </a:p>
        </p:txBody>
      </p:sp>
      <p:sp>
        <p:nvSpPr>
          <p:cNvPr id="145" name="Rectangle 144">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47" name="Rectangle 146">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54" name="Content Placeholder 2053">
            <a:extLst>
              <a:ext uri="{FF2B5EF4-FFF2-40B4-BE49-F238E27FC236}">
                <a16:creationId xmlns:a16="http://schemas.microsoft.com/office/drawing/2014/main" id="{D578A065-0E3E-49D1-8DDC-113051E057C9}"/>
              </a:ext>
            </a:extLst>
          </p:cNvPr>
          <p:cNvSpPr>
            <a:spLocks noGrp="1"/>
          </p:cNvSpPr>
          <p:nvPr>
            <p:ph idx="1"/>
          </p:nvPr>
        </p:nvSpPr>
        <p:spPr>
          <a:xfrm>
            <a:off x="448056" y="2512611"/>
            <a:ext cx="4832803" cy="3664351"/>
          </a:xfrm>
        </p:spPr>
        <p:txBody>
          <a:bodyPr>
            <a:normAutofit/>
          </a:bodyPr>
          <a:lstStyle/>
          <a:p>
            <a:r>
              <a:rPr lang="de-DE" sz="2000" dirty="0"/>
              <a:t>Frankfurt, offiziell Frankfurt am Main, Frank Fords, ist die größte Stadt im Bundesland Hessen. Mit 763.380 Einwohnern zum 31. Dezember 2019 ist es die fünftgrößte Stadt Deutschlands. Frankfurt war fast fünf Jahrhunderte lang ein Stadtstaat, die Freie Stadt Frankfurt, und war eine der wichtigsten Städte des Heiligen Römischen Reiches als Ort kaiserlicher Krönungen. Frankfurt ist ein globales Zentrum für Handel, Kultur, Bildung, Tourismus und Verkehr.</a:t>
            </a:r>
            <a:endParaRPr lang="hr-HR" sz="2000" dirty="0"/>
          </a:p>
          <a:p>
            <a:endParaRPr lang="en-US" sz="2000" dirty="0"/>
          </a:p>
        </p:txBody>
      </p:sp>
    </p:spTree>
    <p:extLst>
      <p:ext uri="{BB962C8B-B14F-4D97-AF65-F5344CB8AC3E}">
        <p14:creationId xmlns:p14="http://schemas.microsoft.com/office/powerpoint/2010/main" val="416276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054">
                                            <p:txEl>
                                              <p:pRg st="0" end="0"/>
                                            </p:txEl>
                                          </p:spTgt>
                                        </p:tgtEl>
                                        <p:attrNameLst>
                                          <p:attrName>style.visibility</p:attrName>
                                        </p:attrNameLst>
                                      </p:cBhvr>
                                      <p:to>
                                        <p:strVal val="visible"/>
                                      </p:to>
                                    </p:set>
                                    <p:anim calcmode="lin" valueType="num">
                                      <p:cBhvr>
                                        <p:cTn id="14" dur="1000" fill="hold"/>
                                        <p:tgtEl>
                                          <p:spTgt spid="205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205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205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20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A42C7B2-7BD6-433A-95AB-5AA4F44B5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Slika 5">
            <a:extLst>
              <a:ext uri="{FF2B5EF4-FFF2-40B4-BE49-F238E27FC236}">
                <a16:creationId xmlns:a16="http://schemas.microsoft.com/office/drawing/2014/main" id="{4097BBF2-9515-451F-BE56-CB0D005C1F10}"/>
              </a:ext>
            </a:extLst>
          </p:cNvPr>
          <p:cNvPicPr>
            <a:picLocks noChangeAspect="1"/>
          </p:cNvPicPr>
          <p:nvPr/>
        </p:nvPicPr>
        <p:blipFill rotWithShape="1">
          <a:blip r:embed="rId2"/>
          <a:srcRect l="14036" r="11575" b="-1"/>
          <a:stretch/>
        </p:blipFill>
        <p:spPr>
          <a:xfrm>
            <a:off x="83350" y="-1"/>
            <a:ext cx="7642746" cy="6857990"/>
          </a:xfrm>
          <a:prstGeom prst="rect">
            <a:avLst/>
          </a:prstGeom>
        </p:spPr>
      </p:pic>
      <p:sp>
        <p:nvSpPr>
          <p:cNvPr id="15" name="Rectangle 14">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263" y="3986129"/>
            <a:ext cx="6288261" cy="2253231"/>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Naslov 1">
            <a:extLst>
              <a:ext uri="{FF2B5EF4-FFF2-40B4-BE49-F238E27FC236}">
                <a16:creationId xmlns:a16="http://schemas.microsoft.com/office/drawing/2014/main" id="{6303BF25-A43F-42A5-BF42-4A753A610348}"/>
              </a:ext>
            </a:extLst>
          </p:cNvPr>
          <p:cNvSpPr>
            <a:spLocks noGrp="1"/>
          </p:cNvSpPr>
          <p:nvPr>
            <p:ph type="title"/>
          </p:nvPr>
        </p:nvSpPr>
        <p:spPr>
          <a:xfrm>
            <a:off x="0" y="6434781"/>
            <a:ext cx="4382546" cy="514350"/>
          </a:xfrm>
        </p:spPr>
        <p:txBody>
          <a:bodyPr>
            <a:normAutofit/>
          </a:bodyPr>
          <a:lstStyle/>
          <a:p>
            <a:r>
              <a:rPr lang="hr-HR" sz="2400" dirty="0"/>
              <a:t>p</a:t>
            </a:r>
          </a:p>
        </p:txBody>
      </p:sp>
      <p:pic>
        <p:nvPicPr>
          <p:cNvPr id="5" name="Slika 4">
            <a:extLst>
              <a:ext uri="{FF2B5EF4-FFF2-40B4-BE49-F238E27FC236}">
                <a16:creationId xmlns:a16="http://schemas.microsoft.com/office/drawing/2014/main" id="{7F6766E5-BA3C-47ED-B5F0-A469B93904E7}"/>
              </a:ext>
            </a:extLst>
          </p:cNvPr>
          <p:cNvPicPr>
            <a:picLocks noChangeAspect="1"/>
          </p:cNvPicPr>
          <p:nvPr/>
        </p:nvPicPr>
        <p:blipFill rotWithShape="1">
          <a:blip r:embed="rId3"/>
          <a:srcRect l="8299" r="4266" b="4"/>
          <a:stretch/>
        </p:blipFill>
        <p:spPr>
          <a:xfrm>
            <a:off x="7809454" y="1"/>
            <a:ext cx="4382546" cy="3345645"/>
          </a:xfrm>
          <a:prstGeom prst="rect">
            <a:avLst/>
          </a:prstGeom>
        </p:spPr>
      </p:pic>
      <p:sp>
        <p:nvSpPr>
          <p:cNvPr id="17" name="Rectangle 16">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535" y="47845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4346" y="5103601"/>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BE1DDB33-E2A0-4B00-BD2B-080AED1B992B}"/>
              </a:ext>
            </a:extLst>
          </p:cNvPr>
          <p:cNvSpPr>
            <a:spLocks noGrp="1"/>
          </p:cNvSpPr>
          <p:nvPr>
            <p:ph idx="1"/>
          </p:nvPr>
        </p:nvSpPr>
        <p:spPr>
          <a:xfrm>
            <a:off x="790575" y="4151376"/>
            <a:ext cx="5893689" cy="1920240"/>
          </a:xfrm>
        </p:spPr>
        <p:txBody>
          <a:bodyPr anchor="ctr">
            <a:normAutofit/>
          </a:bodyPr>
          <a:lstStyle/>
          <a:p>
            <a:pPr marL="0" indent="0">
              <a:buNone/>
            </a:pPr>
            <a:r>
              <a:rPr lang="de-DE" sz="1700" dirty="0"/>
              <a:t>Ein Viertel der Bevölkerung sind Ausländer, darunter viele Polygamisten. Frankfurt ist das größte Finanzzentrum Kontinentaleuropas. Es beherbergt die Europäische Zentralbank, die Deutsche Bundesbank, die Frankfurter Wertpapierbörse und mehrere große Geschäftsbanken.</a:t>
            </a:r>
            <a:endParaRPr lang="en-US" sz="1700" dirty="0"/>
          </a:p>
        </p:txBody>
      </p:sp>
      <p:pic>
        <p:nvPicPr>
          <p:cNvPr id="4" name="Rezervirano mjesto sadržaja 3">
            <a:extLst>
              <a:ext uri="{FF2B5EF4-FFF2-40B4-BE49-F238E27FC236}">
                <a16:creationId xmlns:a16="http://schemas.microsoft.com/office/drawing/2014/main" id="{4C1D5E79-4E66-4DB6-8472-DF6340C2F261}"/>
              </a:ext>
            </a:extLst>
          </p:cNvPr>
          <p:cNvPicPr>
            <a:picLocks noChangeAspect="1"/>
          </p:cNvPicPr>
          <p:nvPr/>
        </p:nvPicPr>
        <p:blipFill rotWithShape="1">
          <a:blip r:embed="rId4"/>
          <a:srcRect l="5227" r="7339" b="4"/>
          <a:stretch/>
        </p:blipFill>
        <p:spPr>
          <a:xfrm>
            <a:off x="7809462" y="3512354"/>
            <a:ext cx="4382545" cy="3345646"/>
          </a:xfrm>
          <a:prstGeom prst="rect">
            <a:avLst/>
          </a:prstGeom>
        </p:spPr>
      </p:pic>
    </p:spTree>
    <p:extLst>
      <p:ext uri="{BB962C8B-B14F-4D97-AF65-F5344CB8AC3E}">
        <p14:creationId xmlns:p14="http://schemas.microsoft.com/office/powerpoint/2010/main" val="61902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slov 1">
            <a:extLst>
              <a:ext uri="{FF2B5EF4-FFF2-40B4-BE49-F238E27FC236}">
                <a16:creationId xmlns:a16="http://schemas.microsoft.com/office/drawing/2014/main" id="{8DC3EAD8-F8FF-40F9-BA3C-FFA792EA06F1}"/>
              </a:ext>
            </a:extLst>
          </p:cNvPr>
          <p:cNvSpPr>
            <a:spLocks noGrp="1"/>
          </p:cNvSpPr>
          <p:nvPr>
            <p:ph type="title"/>
          </p:nvPr>
        </p:nvSpPr>
        <p:spPr>
          <a:xfrm>
            <a:off x="643467" y="321734"/>
            <a:ext cx="10905066" cy="1135737"/>
          </a:xfrm>
        </p:spPr>
        <p:txBody>
          <a:bodyPr>
            <a:normAutofit/>
          </a:bodyPr>
          <a:lstStyle/>
          <a:p>
            <a:r>
              <a:rPr lang="hr-HR" sz="3600"/>
              <a:t>Interessante Fakten</a:t>
            </a:r>
            <a:r>
              <a:rPr lang="hr-HR" sz="3600" dirty="0"/>
              <a:t> </a:t>
            </a:r>
            <a:r>
              <a:rPr lang="hr-HR" sz="3600" dirty="0" err="1"/>
              <a:t>über</a:t>
            </a:r>
            <a:r>
              <a:rPr lang="hr-HR" sz="3600" dirty="0"/>
              <a:t> </a:t>
            </a:r>
            <a:r>
              <a:rPr lang="hr-HR" sz="3600" dirty="0" err="1"/>
              <a:t>Deutschland</a:t>
            </a:r>
            <a:endParaRPr lang="hr-HR" sz="3600" dirty="0">
              <a:cs typeface="Calibri Light"/>
            </a:endParaRPr>
          </a:p>
        </p:txBody>
      </p:sp>
      <p:sp>
        <p:nvSpPr>
          <p:cNvPr id="3" name="Rezervirano mjesto sadržaja 2">
            <a:extLst>
              <a:ext uri="{FF2B5EF4-FFF2-40B4-BE49-F238E27FC236}">
                <a16:creationId xmlns:a16="http://schemas.microsoft.com/office/drawing/2014/main" id="{F6D783DA-712D-4C6E-80A9-7A67E1046003}"/>
              </a:ext>
            </a:extLst>
          </p:cNvPr>
          <p:cNvSpPr>
            <a:spLocks noGrp="1"/>
          </p:cNvSpPr>
          <p:nvPr>
            <p:ph idx="1"/>
          </p:nvPr>
        </p:nvSpPr>
        <p:spPr>
          <a:xfrm>
            <a:off x="643467" y="1782981"/>
            <a:ext cx="10905066" cy="4393982"/>
          </a:xfrm>
        </p:spPr>
        <p:txBody>
          <a:bodyPr>
            <a:normAutofit/>
          </a:bodyPr>
          <a:lstStyle/>
          <a:p>
            <a:r>
              <a:rPr lang="de-DE" sz="2000" dirty="0"/>
              <a:t>In Deutschland gibt es mehr als 300 verschiedene Brotsorten. </a:t>
            </a:r>
            <a:endParaRPr lang="hr-HR" sz="2000" dirty="0"/>
          </a:p>
          <a:p>
            <a:r>
              <a:rPr lang="de-DE" sz="2000" dirty="0"/>
              <a:t>Der größte Bahnhof der Welt befindet sich in Berlin.</a:t>
            </a:r>
            <a:endParaRPr lang="hr-HR" sz="2000" dirty="0"/>
          </a:p>
          <a:p>
            <a:r>
              <a:rPr lang="de-DE" sz="2000" dirty="0"/>
              <a:t>Fanta-Saft stammt ursprünglich aus Deutschland, weil es für Deutsche im Zweiten Weltkrieg schwierig war, Coca-Cola zu importieren. Aus diesem Grund haben sie Fanta erschaffen.</a:t>
            </a:r>
            <a:endParaRPr lang="hr-HR" sz="2000" dirty="0"/>
          </a:p>
          <a:p>
            <a:r>
              <a:rPr lang="de-DE" sz="2000" dirty="0"/>
              <a:t>Die weltweit erste Zeitschrift erschien 1663 in Deutschland.</a:t>
            </a:r>
            <a:endParaRPr lang="hr-HR" sz="2000" dirty="0"/>
          </a:p>
          <a:p>
            <a:r>
              <a:rPr lang="de-DE" sz="2000" dirty="0"/>
              <a:t>Gummibonbons wurden in Deutschland erfunden.</a:t>
            </a:r>
            <a:endParaRPr lang="hr-HR" sz="2000" dirty="0"/>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1398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Rezervirano mjesto sadržaja 2">
            <a:extLst>
              <a:ext uri="{FF2B5EF4-FFF2-40B4-BE49-F238E27FC236}">
                <a16:creationId xmlns:a16="http://schemas.microsoft.com/office/drawing/2014/main" id="{12FD9B24-D84B-4830-BB3B-69064AB3B9DD}"/>
              </a:ext>
            </a:extLst>
          </p:cNvPr>
          <p:cNvSpPr>
            <a:spLocks noGrp="1"/>
          </p:cNvSpPr>
          <p:nvPr>
            <p:ph idx="1"/>
          </p:nvPr>
        </p:nvSpPr>
        <p:spPr>
          <a:xfrm>
            <a:off x="4439633" y="4518923"/>
            <a:ext cx="3312734" cy="1141851"/>
          </a:xfrm>
          <a:noFill/>
        </p:spPr>
        <p:txBody>
          <a:bodyPr vert="horz" lIns="91440" tIns="45720" rIns="91440" bIns="45720" rtlCol="0">
            <a:normAutofit/>
          </a:bodyPr>
          <a:lstStyle/>
          <a:p>
            <a:pPr marL="0" indent="0" algn="ctr">
              <a:buNone/>
            </a:pPr>
            <a:r>
              <a:rPr lang="en-US" sz="2000" kern="1200" dirty="0">
                <a:solidFill>
                  <a:srgbClr val="080808"/>
                </a:solidFill>
                <a:latin typeface="+mn-lt"/>
                <a:ea typeface="+mn-ea"/>
                <a:cs typeface="+mn-cs"/>
              </a:rPr>
              <a:t>Ich </a:t>
            </a:r>
            <a:r>
              <a:rPr lang="en-US" sz="2000" kern="1200" dirty="0" err="1">
                <a:solidFill>
                  <a:srgbClr val="080808"/>
                </a:solidFill>
                <a:latin typeface="+mn-lt"/>
                <a:ea typeface="+mn-ea"/>
                <a:cs typeface="+mn-cs"/>
              </a:rPr>
              <a:t>hoffe</a:t>
            </a:r>
            <a:r>
              <a:rPr lang="en-US" sz="2000" kern="1200" dirty="0">
                <a:solidFill>
                  <a:srgbClr val="080808"/>
                </a:solidFill>
                <a:latin typeface="+mn-lt"/>
                <a:ea typeface="+mn-ea"/>
                <a:cs typeface="+mn-cs"/>
              </a:rPr>
              <a:t>, </a:t>
            </a:r>
            <a:r>
              <a:rPr lang="en-US" sz="2000" kern="1200" dirty="0" err="1">
                <a:solidFill>
                  <a:srgbClr val="080808"/>
                </a:solidFill>
                <a:latin typeface="+mn-lt"/>
                <a:ea typeface="+mn-ea"/>
                <a:cs typeface="+mn-cs"/>
              </a:rPr>
              <a:t>Ihnen</a:t>
            </a:r>
            <a:r>
              <a:rPr lang="en-US" sz="2000" kern="1200" dirty="0">
                <a:solidFill>
                  <a:srgbClr val="080808"/>
                </a:solidFill>
                <a:latin typeface="+mn-lt"/>
                <a:ea typeface="+mn-ea"/>
                <a:cs typeface="+mn-cs"/>
              </a:rPr>
              <a:t> hat die </a:t>
            </a:r>
            <a:r>
              <a:rPr lang="en-US" sz="2000" kern="1200" dirty="0" err="1">
                <a:solidFill>
                  <a:srgbClr val="080808"/>
                </a:solidFill>
                <a:latin typeface="+mn-lt"/>
                <a:ea typeface="+mn-ea"/>
                <a:cs typeface="+mn-cs"/>
              </a:rPr>
              <a:t>Präsentation</a:t>
            </a:r>
            <a:r>
              <a:rPr lang="en-US" sz="2000" kern="1200" dirty="0">
                <a:solidFill>
                  <a:srgbClr val="080808"/>
                </a:solidFill>
                <a:latin typeface="+mn-lt"/>
                <a:ea typeface="+mn-ea"/>
                <a:cs typeface="+mn-cs"/>
              </a:rPr>
              <a:t> </a:t>
            </a:r>
            <a:r>
              <a:rPr lang="en-US" sz="2000" kern="1200" dirty="0" err="1">
                <a:solidFill>
                  <a:srgbClr val="080808"/>
                </a:solidFill>
                <a:latin typeface="+mn-lt"/>
                <a:ea typeface="+mn-ea"/>
                <a:cs typeface="+mn-cs"/>
              </a:rPr>
              <a:t>gefallen</a:t>
            </a:r>
            <a:endParaRPr lang="en-US" sz="2000" kern="1200" dirty="0">
              <a:solidFill>
                <a:srgbClr val="080808"/>
              </a:solidFill>
              <a:latin typeface="+mn-lt"/>
              <a:ea typeface="+mn-ea"/>
              <a:cs typeface="+mn-cs"/>
            </a:endParaRPr>
          </a:p>
        </p:txBody>
      </p:sp>
      <p:sp>
        <p:nvSpPr>
          <p:cNvPr id="2" name="Naslov 1">
            <a:extLst>
              <a:ext uri="{FF2B5EF4-FFF2-40B4-BE49-F238E27FC236}">
                <a16:creationId xmlns:a16="http://schemas.microsoft.com/office/drawing/2014/main" id="{85F8E1E1-0502-485C-86EC-2D4A760291C5}"/>
              </a:ext>
            </a:extLst>
          </p:cNvPr>
          <p:cNvSpPr>
            <a:spLocks noGrp="1"/>
          </p:cNvSpPr>
          <p:nvPr>
            <p:ph type="title"/>
          </p:nvPr>
        </p:nvSpPr>
        <p:spPr>
          <a:xfrm>
            <a:off x="3204642" y="2353641"/>
            <a:ext cx="5782716" cy="2150719"/>
          </a:xfrm>
          <a:noFill/>
        </p:spPr>
        <p:txBody>
          <a:bodyPr vert="horz" lIns="91440" tIns="45720" rIns="91440" bIns="45720" rtlCol="0" anchor="ctr">
            <a:normAutofit/>
          </a:bodyPr>
          <a:lstStyle/>
          <a:p>
            <a:pPr algn="ctr"/>
            <a:r>
              <a:rPr lang="en-US" sz="3600" kern="1200" dirty="0">
                <a:solidFill>
                  <a:srgbClr val="080808"/>
                </a:solidFill>
                <a:latin typeface="+mj-lt"/>
                <a:ea typeface="+mj-ea"/>
                <a:cs typeface="+mj-cs"/>
              </a:rPr>
              <a:t>ENDE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37615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258</Words>
  <Application>Microsoft Office PowerPoint</Application>
  <PresentationFormat>Widescreen</PresentationFormat>
  <Paragraphs>17</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Tema sustava Office</vt:lpstr>
      <vt:lpstr>DEUTSCHLAND</vt:lpstr>
      <vt:lpstr>über mich</vt:lpstr>
      <vt:lpstr>FRANKFURT</vt:lpstr>
      <vt:lpstr>p</vt:lpstr>
      <vt:lpstr>Interessante Fakten über Deutschland</vt:lpstr>
      <vt:lpstr>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DEUTSCHLAND</dc:title>
  <dc:creator>Nina Petrović</dc:creator>
  <cp:lastModifiedBy>Nina Petrović</cp:lastModifiedBy>
  <cp:revision>9</cp:revision>
  <dcterms:created xsi:type="dcterms:W3CDTF">2021-05-04T08:49:51Z</dcterms:created>
  <dcterms:modified xsi:type="dcterms:W3CDTF">2021-05-07T13:55:14Z</dcterms:modified>
</cp:coreProperties>
</file>